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87" r:id="rId2"/>
    <p:sldId id="286" r:id="rId3"/>
    <p:sldId id="266" r:id="rId4"/>
    <p:sldId id="267" r:id="rId5"/>
    <p:sldId id="268" r:id="rId6"/>
    <p:sldId id="269" r:id="rId7"/>
    <p:sldId id="270" r:id="rId8"/>
    <p:sldId id="285" r:id="rId9"/>
    <p:sldId id="271" r:id="rId10"/>
    <p:sldId id="272" r:id="rId11"/>
    <p:sldId id="273" r:id="rId12"/>
    <p:sldId id="274" r:id="rId13"/>
    <p:sldId id="275" r:id="rId14"/>
    <p:sldId id="290" r:id="rId15"/>
    <p:sldId id="291" r:id="rId16"/>
    <p:sldId id="292" r:id="rId17"/>
    <p:sldId id="288" r:id="rId18"/>
    <p:sldId id="289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1" autoAdjust="0"/>
    <p:restoredTop sz="86418" autoAdjust="0"/>
  </p:normalViewPr>
  <p:slideViewPr>
    <p:cSldViewPr>
      <p:cViewPr varScale="1">
        <p:scale>
          <a:sx n="84" d="100"/>
          <a:sy n="84" d="100"/>
        </p:scale>
        <p:origin x="129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B1E68-E1CE-41AE-BCA2-232C1DE9ABC9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1B3B8-1ACA-40B0-ADFB-5808D6A33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38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03D72-5EBF-4CD4-9365-A03A2E7F916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AE8A1-51CA-4D70-9322-D60CD95F8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8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E8A1-51CA-4D70-9322-D60CD95F854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44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B9DBB7-A086-468C-8C35-40060426876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4988DD-0D4C-4994-BA85-756C85EA0D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7" TargetMode="External"/><Relationship Id="rId13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2" TargetMode="External"/><Relationship Id="rId18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7" TargetMode="External"/><Relationship Id="rId3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2" TargetMode="External"/><Relationship Id="rId21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20" TargetMode="External"/><Relationship Id="rId7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6" TargetMode="External"/><Relationship Id="rId12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1" TargetMode="External"/><Relationship Id="rId17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6" TargetMode="External"/><Relationship Id="rId2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1" TargetMode="External"/><Relationship Id="rId16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5" TargetMode="External"/><Relationship Id="rId20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5" TargetMode="External"/><Relationship Id="rId11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0" TargetMode="External"/><Relationship Id="rId5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4" TargetMode="External"/><Relationship Id="rId15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4" TargetMode="External"/><Relationship Id="rId10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9" TargetMode="External"/><Relationship Id="rId19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8" TargetMode="External"/><Relationship Id="rId4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3" TargetMode="External"/><Relationship Id="rId9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08" TargetMode="External"/><Relationship Id="rId14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13" TargetMode="External"/><Relationship Id="rId22" Type="http://schemas.openxmlformats.org/officeDocument/2006/relationships/hyperlink" Target="file:///C:\Users\&#1041;&#1072;&#1082;&#1099;&#1090;\Desktop\&#1040;&#1091;&#1076;&#1080;&#1090;%20&#1088;&#1072;&#1073;&#1086;&#1095;&#1080;&#1077;%20&#1076;&#1086;&#1082;&#1091;&#1084;&#1077;&#1085;&#1090;&#1099;\&#1056;&#1044;_&#1054;&#1073;&#1085;&#1086;&#1074;&#1083;&#1077;&#1085;&#1085;&#1099;&#1077;%20&#1092;&#1072;&#1081;&#1083;&#1099;_&#1045;_v3\&#1045;07%20&#1044;&#1077;&#1073;&#1080;&#1090;&#1086;&#1088;&#1089;&#1082;&#1072;&#1103;%20&#1079;&#1072;&#1076;&#1086;&#1083;&#1078;&#1077;&#1085;&#1085;&#1086;&#1089;&#1090;&#1100;\&#1045;07-2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400800" cy="84951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931200" y="1712090"/>
            <a:ext cx="36599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ru-RU" altLang="ru-RU" sz="2400" b="1" dirty="0"/>
              <a:t>Высшая школа экономики и бизнеса</a:t>
            </a:r>
            <a:r>
              <a:rPr lang="ru-RU" altLang="ru-RU" sz="2400" dirty="0"/>
              <a:t> 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483406" y="2947483"/>
            <a:ext cx="4433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ru-RU" altLang="ru-RU" sz="3200" b="1" dirty="0"/>
              <a:t>Практический аудит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2362200" y="4944429"/>
            <a:ext cx="53423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ru-RU" altLang="ru-RU" sz="2400" b="1" dirty="0"/>
              <a:t>Султанова Б.Б.</a:t>
            </a:r>
          </a:p>
          <a:p>
            <a:r>
              <a:rPr lang="ru-RU" altLang="ru-RU" sz="2400" b="1" dirty="0"/>
              <a:t>к.э.н., </a:t>
            </a:r>
            <a:r>
              <a:rPr lang="ru-RU" altLang="ru-RU" sz="2400" b="1" dirty="0" smtClean="0"/>
              <a:t>ассоциированный  профессор</a:t>
            </a:r>
            <a:endParaRPr lang="ru-RU" altLang="ru-RU" sz="2400" b="1" dirty="0"/>
          </a:p>
        </p:txBody>
      </p:sp>
      <p:pic>
        <p:nvPicPr>
          <p:cNvPr id="4102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77134"/>
            <a:ext cx="1012031" cy="100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7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04664"/>
            <a:ext cx="8448079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</a:t>
            </a:r>
            <a:r>
              <a:rPr lang="ru-RU" sz="3200" dirty="0" smtClean="0"/>
              <a:t>Особо </a:t>
            </a:r>
            <a:r>
              <a:rPr lang="ru-RU" sz="3200" dirty="0"/>
              <a:t>следует проверить, каким образом </a:t>
            </a:r>
            <a:r>
              <a:rPr lang="ru-RU" sz="3200" dirty="0" err="1"/>
              <a:t>аудируемая</a:t>
            </a:r>
            <a:r>
              <a:rPr lang="ru-RU" sz="3200" dirty="0"/>
              <a:t> органи­зация выявляет безнадежную дебиторскую задолженность, по­скольку это непосредственно связано с аудитом специально рас­считанных резервов, т.е. оценочных показателей, в частности резерва по сомнительным долгам и порядка его использования. Аудитор обязан посмотреть, насколько правильно в соответст­вии с установленным порядком бухгалтерского учета формиру­ется резерв сомнительных долгов и насколько обоснованно он используется для списания дебиторской задолженности. Очень часто аудитор выявляет, что </a:t>
            </a:r>
            <a:r>
              <a:rPr lang="ru-RU" sz="3200" dirty="0" smtClean="0"/>
              <a:t>организация недостаточно </a:t>
            </a:r>
            <a:r>
              <a:rPr lang="ru-RU" sz="3200" dirty="0"/>
              <a:t>исполь­зует этот механизм, что тоже снижает достоверность отчетности и соответствие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порядка </a:t>
            </a:r>
            <a:r>
              <a:rPr lang="ru-RU" sz="3200" dirty="0"/>
              <a:t>ведения бухгалтерского учета установ­ленным требованиям.</a:t>
            </a:r>
          </a:p>
          <a:p>
            <a:pPr marL="0" lvl="0" indent="0">
              <a:buNone/>
            </a:pPr>
            <a:endParaRPr lang="ru-RU" sz="2400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797152"/>
            <a:ext cx="1236935" cy="1561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44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04664"/>
            <a:ext cx="8448079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       </a:t>
            </a:r>
            <a:r>
              <a:rPr lang="ru-RU" sz="2500" dirty="0" smtClean="0"/>
              <a:t>При </a:t>
            </a:r>
            <a:r>
              <a:rPr lang="ru-RU" sz="2500" dirty="0"/>
              <a:t>проверке дебиторской задолженности необходимо оценить ее мотивы, т.е. объяснить, почему авансы имеют такой размер, выяснить, не приобретают ли они форму скрытого кредитова­ния партнера, что вряд ли оправданно и может нанести сущест­венный урон </a:t>
            </a:r>
            <a:r>
              <a:rPr lang="ru-RU" sz="2500" dirty="0" err="1"/>
              <a:t>аудируемому</a:t>
            </a:r>
            <a:r>
              <a:rPr lang="ru-RU" sz="2500" dirty="0"/>
              <a:t> объекту.</a:t>
            </a:r>
          </a:p>
          <a:p>
            <a:pPr marL="0" indent="0">
              <a:buNone/>
            </a:pPr>
            <a:r>
              <a:rPr lang="ru-RU" sz="2500" dirty="0" smtClean="0"/>
              <a:t>     В </a:t>
            </a:r>
            <a:r>
              <a:rPr lang="ru-RU" sz="2500" dirty="0"/>
              <a:t>процессе проведения аудита дебиторской задолженности прежде всего выясняется наличие и правильность оформления договоров на поставку продукции, гарантийных писем от поку­пателей. </a:t>
            </a:r>
            <a:endParaRPr lang="ru-RU" sz="2500" dirty="0" smtClean="0"/>
          </a:p>
          <a:p>
            <a:pPr marL="0" indent="0">
              <a:buNone/>
            </a:pPr>
            <a:r>
              <a:rPr lang="ru-RU" sz="2500" dirty="0"/>
              <a:t>По данным первичных расчетно-платежных документов, актов инвентаризации, расчетов и учетных регистров по </a:t>
            </a:r>
            <a:r>
              <a:rPr lang="ru-RU" sz="2500" dirty="0" smtClean="0"/>
              <a:t>счетам 1210 -1240 «Краткосрочная дебиторская задолженность» и 2110-2140 «Долгосрочная дебиторская </a:t>
            </a:r>
            <a:r>
              <a:rPr lang="ru-RU" sz="2500" dirty="0"/>
              <a:t>задолженность» </a:t>
            </a:r>
            <a:r>
              <a:rPr lang="ru-RU" sz="2500" dirty="0" smtClean="0"/>
              <a:t>устанавливается </a:t>
            </a:r>
            <a:r>
              <a:rPr lang="ru-RU" sz="2500" dirty="0"/>
              <a:t>дос­товерность, законность и реальность дебиторской задолженно­сти за реализованную и отгруженную </a:t>
            </a:r>
            <a:r>
              <a:rPr lang="ru-RU" sz="2500" dirty="0" smtClean="0"/>
              <a:t>продукцию</a:t>
            </a:r>
            <a:r>
              <a:rPr lang="ru-RU" sz="2500" dirty="0"/>
              <a:t>, выполненные работы и </a:t>
            </a:r>
            <a:r>
              <a:rPr lang="ru-RU" sz="2500" dirty="0" smtClean="0"/>
              <a:t>услуги.</a:t>
            </a:r>
            <a:endParaRPr lang="ru-RU" sz="2500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797152"/>
            <a:ext cx="1236935" cy="1561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18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04664"/>
            <a:ext cx="8448079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Arial Narrow" pitchFamily="34" charset="0"/>
              </a:rPr>
              <a:t>     </a:t>
            </a:r>
            <a:r>
              <a:rPr lang="ru-RU" sz="2800" dirty="0" smtClean="0"/>
              <a:t>При </a:t>
            </a:r>
            <a:r>
              <a:rPr lang="ru-RU" sz="2800" dirty="0"/>
              <a:t>аудите расчетов с покупателями и заказчиками необхо­димо проверить:</a:t>
            </a:r>
          </a:p>
          <a:p>
            <a:pPr lvl="0"/>
            <a:r>
              <a:rPr lang="ru-RU" sz="2800" dirty="0"/>
              <a:t>наличие договоров поставки продукции;</a:t>
            </a:r>
          </a:p>
          <a:p>
            <a:pPr lvl="0"/>
            <a:r>
              <a:rPr lang="ru-RU" sz="2800" dirty="0"/>
              <a:t>реальность задолженности покупателей, что должно быть подтверждено актами инвентаризации </a:t>
            </a:r>
            <a:r>
              <a:rPr lang="ru-RU" sz="2800" dirty="0" smtClean="0"/>
              <a:t>(акт сверки расчетов</a:t>
            </a:r>
            <a:r>
              <a:rPr lang="ru-RU" sz="2800" dirty="0"/>
              <a:t>);</a:t>
            </a:r>
          </a:p>
          <a:p>
            <a:pPr lvl="0"/>
            <a:r>
              <a:rPr lang="ru-RU" sz="2800" dirty="0"/>
              <a:t>правильность ведения аналитического учета по </a:t>
            </a:r>
            <a:r>
              <a:rPr lang="ru-RU" sz="2800" dirty="0" smtClean="0"/>
              <a:t>счетам 1210-1240 и 2110-2140;</a:t>
            </a:r>
            <a:endParaRPr lang="ru-RU" sz="2800" dirty="0"/>
          </a:p>
          <a:p>
            <a:pPr lvl="0"/>
            <a:r>
              <a:rPr lang="ru-RU" sz="2800" dirty="0"/>
              <a:t>правильность составления бухгалтерских проводок по </a:t>
            </a:r>
            <a:r>
              <a:rPr lang="ru-RU" sz="2800" dirty="0" smtClean="0"/>
              <a:t>сче­там  1210-1240  и </a:t>
            </a:r>
            <a:r>
              <a:rPr lang="ru-RU" sz="2800" dirty="0"/>
              <a:t>2110-2140;</a:t>
            </a:r>
            <a:r>
              <a:rPr lang="ru-RU" sz="2800" dirty="0" smtClean="0"/>
              <a:t>;</a:t>
            </a:r>
            <a:endParaRPr lang="ru-RU" sz="2800" dirty="0"/>
          </a:p>
          <a:p>
            <a:pPr lvl="0"/>
            <a:r>
              <a:rPr lang="ru-RU" sz="2800" dirty="0"/>
              <a:t>соответствие записи аналитического учета по </a:t>
            </a:r>
            <a:r>
              <a:rPr lang="ru-RU" sz="2800" dirty="0" smtClean="0"/>
              <a:t>счетам </a:t>
            </a:r>
            <a:r>
              <a:rPr lang="ru-RU" sz="2800" dirty="0"/>
              <a:t>1210-1240  и 2110-2140</a:t>
            </a:r>
            <a:r>
              <a:rPr lang="ru-RU" sz="2800" dirty="0" smtClean="0"/>
              <a:t>;</a:t>
            </a:r>
          </a:p>
          <a:p>
            <a:pPr lvl="0"/>
            <a:r>
              <a:rPr lang="ru-RU" sz="2800" dirty="0" smtClean="0"/>
              <a:t> </a:t>
            </a:r>
            <a:r>
              <a:rPr lang="ru-RU" sz="2800" dirty="0"/>
              <a:t>с за­писями в журнале-ордере № 11, главной книге и балансе.</a:t>
            </a:r>
          </a:p>
          <a:p>
            <a:pPr marL="0" indent="0">
              <a:buNone/>
            </a:pPr>
            <a:r>
              <a:rPr lang="ru-RU" sz="2800" dirty="0"/>
              <a:t>Аудитор проверяет наличие доказательств фактов истребова­ния дебиторской задолженности (предъявление иска в арбитраж­ный суд не позднее четырех месяцев с момента отпуска товаров, работ, услуг; документы по оплате государственной пошлины, признание должника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банкротом</a:t>
            </a:r>
            <a:r>
              <a:rPr lang="ru-RU" sz="2800" dirty="0"/>
              <a:t>, постановление правоохрани­тельных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органов </a:t>
            </a:r>
            <a:r>
              <a:rPr lang="ru-RU" sz="2800" dirty="0"/>
              <a:t>о прекращении уголовного дела и т.п.).</a:t>
            </a:r>
          </a:p>
          <a:p>
            <a:pPr marL="0" indent="0">
              <a:buNone/>
            </a:pPr>
            <a:r>
              <a:rPr lang="ru-RU" sz="2400" dirty="0" smtClean="0">
                <a:latin typeface="Arial Narrow" pitchFamily="34" charset="0"/>
              </a:rPr>
              <a:t>.</a:t>
            </a:r>
          </a:p>
          <a:p>
            <a:endParaRPr lang="ru-RU" sz="2400" dirty="0">
              <a:latin typeface="Arial Narrow" pitchFamily="34" charset="0"/>
            </a:endParaRPr>
          </a:p>
          <a:p>
            <a:pPr marL="0" indent="0">
              <a:buNone/>
            </a:pPr>
            <a:endParaRPr lang="ru-RU" sz="24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ru-RU" sz="2400" dirty="0">
              <a:latin typeface="Arial Narrow" pitchFamily="34" charset="0"/>
            </a:endParaRPr>
          </a:p>
          <a:p>
            <a:endParaRPr lang="ru-RU" sz="2400" dirty="0" smtClean="0">
              <a:latin typeface="Arial Narrow" pitchFamily="34" charset="0"/>
            </a:endParaRPr>
          </a:p>
          <a:p>
            <a:endParaRPr lang="ru-RU" sz="2400" dirty="0">
              <a:latin typeface="Arial Narrow" pitchFamily="34" charset="0"/>
            </a:endParaRPr>
          </a:p>
          <a:p>
            <a:endParaRPr lang="ru-RU" sz="24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ru-RU" sz="2400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109778"/>
            <a:ext cx="1452959" cy="1248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0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916832"/>
            <a:ext cx="8448079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Аудит </a:t>
            </a:r>
            <a:r>
              <a:rPr lang="ru-RU" sz="2000" dirty="0"/>
              <a:t>резервов по сомнительным долгам включает:</a:t>
            </a:r>
          </a:p>
          <a:p>
            <a:pPr lvl="0"/>
            <a:r>
              <a:rPr lang="ru-RU" sz="2000" dirty="0"/>
              <a:t>проверку факта проведения инвентаризации дебиторской задолженности;</a:t>
            </a:r>
          </a:p>
          <a:p>
            <a:pPr lvl="0"/>
            <a:r>
              <a:rPr lang="ru-RU" sz="2000" dirty="0"/>
              <a:t>проверку правовых оснований создания резервов (наличие в договорах условия о последующей оплате);</a:t>
            </a:r>
          </a:p>
          <a:p>
            <a:pPr lvl="0"/>
            <a:r>
              <a:rPr lang="ru-RU" sz="2000" dirty="0"/>
              <a:t>проверку правильности использования резерва (только на покрытие безнадежных долгов; документальное подтвер­ждение безнадежности долга);</a:t>
            </a:r>
          </a:p>
          <a:p>
            <a:pPr lvl="0"/>
            <a:r>
              <a:rPr lang="ru-RU" sz="2000" dirty="0"/>
              <a:t>анализ данных план — факт по созданным резервам </a:t>
            </a:r>
            <a:r>
              <a:rPr lang="ru-RU" sz="2000" dirty="0" smtClean="0"/>
              <a:t>в</a:t>
            </a:r>
          </a:p>
          <a:p>
            <a:pPr marL="0" lv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про­шлые отчетные периоды.</a:t>
            </a:r>
          </a:p>
          <a:p>
            <a:pPr marL="0" indent="0">
              <a:buNone/>
            </a:pPr>
            <a:endParaRPr lang="ru-RU" sz="2400" dirty="0">
              <a:latin typeface="Arial Narrow" pitchFamily="34" charset="0"/>
            </a:endParaRPr>
          </a:p>
          <a:p>
            <a:pPr marL="0" indent="0">
              <a:buNone/>
            </a:pPr>
            <a:endParaRPr lang="ru-RU" sz="2400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653136"/>
            <a:ext cx="1236935" cy="1705372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199" y="260648"/>
            <a:ext cx="8448079" cy="1440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/>
              <a:t>Процедура проверки состояния дебиторской задолженности и ее списания пересекается с проверкой правильности образо­вания и использования резервов по сомнительным </a:t>
            </a:r>
            <a:r>
              <a:rPr lang="ru-RU" sz="2400" dirty="0" smtClean="0"/>
              <a:t>долгам.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endParaRPr lang="ru-RU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1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95799"/>
              </p:ext>
            </p:extLst>
          </p:nvPr>
        </p:nvGraphicFramePr>
        <p:xfrm>
          <a:off x="251520" y="13760"/>
          <a:ext cx="8589639" cy="6665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579"/>
                <a:gridCol w="7560060"/>
              </a:tblGrid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01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Сверка входящего и конечного сальдо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02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на соответствие учетной политике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057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03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замечаний предыдущего периода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52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file"/>
                        </a:rPr>
                        <a:t>04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бухгалтерских записей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35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file"/>
                        </a:rPr>
                        <a:t>05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договоров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file"/>
                        </a:rPr>
                        <a:t>06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Аналитические процедуры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file"/>
                        </a:rPr>
                        <a:t>07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Письма-подтверждения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file"/>
                        </a:rPr>
                        <a:t>08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Письма-подтверждения (альтернативные процедуры)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 action="ppaction://hlinkfile"/>
                        </a:rPr>
                        <a:t>09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Тесты на обесценение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file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Дебиторская задолженность по срокам возникновения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file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 на обесценение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3" action="ppaction://hlinkfile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Дебиторская задолженность и прочие активы в иностранной валюте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4" action="ppaction://hlinkfile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Факторинг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5" action="ppaction://hlinkfile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Долгосрочная дебиторская задолженность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6" action="ppaction://hlinkfile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Авансы выданные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7" action="ppaction://hlinkfile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будущих периодов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8" action="ppaction://hlinkfile"/>
                        </a:rPr>
                        <a:t>17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Риски, связанные с финансовыми инструментами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5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9" action="ppaction://hlinkfile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Взаимозачет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0" action="ppaction://hlinkfile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Справедливая стоимость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62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1" action="ppaction://hlinkfile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Классификация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30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2" action="ppaction://hlinkfile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и раскрытие информации в финансовой отчетности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048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802320"/>
              </p:ext>
            </p:extLst>
          </p:nvPr>
        </p:nvGraphicFramePr>
        <p:xfrm>
          <a:off x="107503" y="332656"/>
          <a:ext cx="8928992" cy="597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5"/>
                <a:gridCol w="1296144"/>
                <a:gridCol w="1440160"/>
                <a:gridCol w="1152128"/>
                <a:gridCol w="1224136"/>
                <a:gridCol w="692798"/>
                <a:gridCol w="747361"/>
              </a:tblGrid>
              <a:tr h="761230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Таблица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Сравнение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суммы ссуд по данным учетных регистров с данными финансовой отчетности за отчетный и предыдущий </a:t>
                      </a:r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 на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начало периода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158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статей ДЗ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данным учетных регистров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данным финансовой отчетности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данным рабочих бумаг за предыдущий период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5=2-3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6=3-4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794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Торговая дебиторская задолженность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8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8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Задолженность работников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8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4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Прочая дебиторская задолженность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8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158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дебиторской задолженности может изменяться в зависимости от представления ФО Компании</a:t>
                      </a:r>
                      <a:endParaRPr lang="ru-RU" sz="1400" b="0" i="1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89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98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851632"/>
              </p:ext>
            </p:extLst>
          </p:nvPr>
        </p:nvGraphicFramePr>
        <p:xfrm>
          <a:off x="107504" y="2"/>
          <a:ext cx="9001000" cy="6669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577"/>
                <a:gridCol w="2393088"/>
                <a:gridCol w="1585668"/>
                <a:gridCol w="1436429"/>
                <a:gridCol w="1389791"/>
                <a:gridCol w="1408447"/>
              </a:tblGrid>
              <a:tr h="300063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Таблица 1</a:t>
                      </a:r>
                      <a:endParaRPr lang="ru-RU" sz="1800" b="1" i="0" u="none" strike="noStrike" dirty="0">
                        <a:solidFill>
                          <a:srgbClr val="1629E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1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1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0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 Учетной политики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и способы учета, отраженные в Учетной политике Компании на отчетный период для целей бухгалтерского учета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элементов  Учетной политики МСФО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фактически применяемых  методов  бухгалтерского  учета Учетной политике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153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Критерии признания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(Приводятся выдержки из УП Компании)</a:t>
                      </a:r>
                      <a:endParaRPr lang="ru-RU" sz="14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(Да/Нет)</a:t>
                      </a:r>
                      <a:endParaRPr lang="ru-RU" sz="1400" b="0" i="1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(Да/Нет)</a:t>
                      </a:r>
                      <a:endParaRPr lang="ru-RU" sz="14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349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при первоначальном признании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2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после первоначального признания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17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Обесценение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3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Справедливая стоимость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Классификация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Прекращение признания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3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элементы учетной политики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06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Вопросы для самопроверки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Назовите основные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 нормативные документы, регулирующие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дебиторской задолженности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Назовите информационную базу аудита дебиторской задолженности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4.Опишите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общий план и программу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аудита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дебиторской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задолженности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5.Охарактеризуйте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 аудита дебиторской задолженности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алгоритмы их выполнения процедур</a:t>
            </a:r>
          </a:p>
          <a:p>
            <a:pPr fontAlgn="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 Назовите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типичные ошибки бухгалтерского учета и бухгалтерской отчетности по дебиторской задолженности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способы их предупреждения и корректировки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62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88641"/>
            <a:ext cx="78867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  литературы: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5328592"/>
          </a:xfrm>
        </p:spPr>
        <p:txBody>
          <a:bodyPr>
            <a:noAutofit/>
          </a:bodyPr>
          <a:lstStyle/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Ержанов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М.С  Аудит Алматы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2005г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Иванова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В.А,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Кувекина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О.А.,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Шимаханская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Т.В. Аудит (текст). – М.:Экзамен,2009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Калистратов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Л.М. аудит (текст). – М.: Дашков и Ко,2009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Лабынцев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Н.Т.Аудит:теория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практика: Учебное пособие (текст). - М.:ПРИОР,2008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Макальская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М.А. Мельник М.В., Пирожкова Н.А, Основы аудита (текст). – М.: Дело и сервис,2009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Нурсеитов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Э.О. Аудиторская деятельность – Алматы, Издательство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2005 -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Нурсеитов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Э.О.,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Нурсеитов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Д.Э. Международные стандарты аудита: принципы и практика: Учебное пособие. – Алматы: Экономика,2008. – 478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Сборник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Международных стандартов  аудита. Выражения уверенности и этики –Алматы ,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2017 г.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Сборник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Международных стандартов  аудита и контроля качества - Алматы,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2019 г.</a:t>
            </a:r>
          </a:p>
          <a:p>
            <a:pPr marL="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Э.О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Нурсеитов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«Национальный бухгалтерский учет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МСФО</a:t>
            </a:r>
          </a:p>
        </p:txBody>
      </p:sp>
    </p:spTree>
    <p:extLst>
      <p:ext uri="{BB962C8B-B14F-4D97-AF65-F5344CB8AC3E}">
        <p14:creationId xmlns:p14="http://schemas.microsoft.com/office/powerpoint/2010/main" val="3181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4116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Спасибо за внимание!</a:t>
            </a: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2" descr="http://s56.radikal.ru/i152/1010/e8/4541b12dda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40" y="908720"/>
            <a:ext cx="8280920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572000" y="1981200"/>
            <a:ext cx="3962399" cy="44958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</a:p>
          <a:p>
            <a:pPr lvl="0"/>
            <a:r>
              <a:rPr lang="ru-RU" sz="2400" b="1" dirty="0" smtClean="0"/>
              <a:t>Цели </a:t>
            </a:r>
            <a:r>
              <a:rPr lang="ru-RU" sz="2400" b="1" dirty="0"/>
              <a:t>и процедуры аудита  дебиторской задолженности. </a:t>
            </a:r>
          </a:p>
          <a:p>
            <a:pPr lvl="0"/>
            <a:r>
              <a:rPr lang="ru-RU" sz="2400" b="1" dirty="0"/>
              <a:t>2. Процедуры проверки на существенность</a:t>
            </a:r>
            <a:endParaRPr lang="ru-RU" sz="2400" dirty="0"/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20688"/>
            <a:ext cx="7924799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 дебиторской задолженности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1981200"/>
            <a:ext cx="4229100" cy="449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лекции: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порядок организации и последовательности осуществления аудита дебиторской задолженности;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изучить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методики аудита и планирования аудиторской проверки 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дебиторской 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задолженности;</a:t>
            </a:r>
            <a:endParaRPr lang="ru-RU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-овладеть</a:t>
            </a:r>
            <a:r>
              <a:rPr lang="ru-R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навыками организации и осуществления аудита дебиторской задолженности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28092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</a:t>
            </a:r>
            <a:r>
              <a:rPr lang="ru-RU" sz="2400" b="1" dirty="0" smtClean="0"/>
              <a:t>  </a:t>
            </a:r>
            <a:r>
              <a:rPr lang="ru-RU" sz="2400" dirty="0"/>
              <a:t>При проверке дебитор­ской задолженности необходимо сформировать мнение о ее на­дежности: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/>
              <a:t>о реальности получения дебиторской задолженности, по­гашении ее в срок в полном объеме;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/>
              <a:t>целесообразности мотивации формирования дебиторской задолженности;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/>
              <a:t>влиянии дебиторской задолженности на общее финансо­вое состояние и темпы развития </a:t>
            </a:r>
            <a:r>
              <a:rPr lang="ru-RU" sz="2400" dirty="0" smtClean="0"/>
              <a:t>компаний.</a:t>
            </a:r>
            <a:endParaRPr lang="ru-RU" sz="2400" dirty="0"/>
          </a:p>
          <a:p>
            <a:r>
              <a:rPr lang="ru-RU" sz="2400" dirty="0" smtClean="0"/>
              <a:t>     В </a:t>
            </a:r>
            <a:r>
              <a:rPr lang="ru-RU" sz="2400" dirty="0"/>
              <a:t>этой связи при аудите дебиторской задолженности боль­шую роль играют прежде всего аналитические процедуры, которые применяются на стадии составления плана аудиторской проверки и являются важнейшим источником получения аудиторских до­казательств для формирования мнения об имущественном </a:t>
            </a:r>
            <a:endParaRPr lang="ru-RU" sz="2400" dirty="0" smtClean="0"/>
          </a:p>
          <a:p>
            <a:r>
              <a:rPr lang="ru-RU" sz="2400" dirty="0" smtClean="0"/>
              <a:t>со­стоянии </a:t>
            </a:r>
            <a:r>
              <a:rPr lang="ru-RU" sz="2400" dirty="0"/>
              <a:t>организации.</a:t>
            </a:r>
          </a:p>
          <a:p>
            <a:pPr algn="ctr"/>
            <a:r>
              <a:rPr lang="ru-RU" sz="2200" dirty="0" smtClean="0">
                <a:latin typeface="Arial Narrow" pitchFamily="34" charset="0"/>
              </a:rPr>
              <a:t>.</a:t>
            </a:r>
            <a:endParaRPr lang="ru-RU" sz="2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8640"/>
            <a:ext cx="8064896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>
                <a:latin typeface="Arial Narrow" pitchFamily="34" charset="0"/>
              </a:rPr>
              <a:t>. Цели и процедуры </a:t>
            </a:r>
            <a:r>
              <a:rPr lang="ru-RU" sz="2400" b="1" dirty="0" smtClean="0">
                <a:latin typeface="Arial Narrow" pitchFamily="34" charset="0"/>
              </a:rPr>
              <a:t>аудита </a:t>
            </a:r>
            <a:r>
              <a:rPr lang="ru-RU" sz="2400" b="1" dirty="0">
                <a:latin typeface="Arial Narrow" pitchFamily="34" charset="0"/>
              </a:rPr>
              <a:t>дебиторской задолженности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30" name="Picture 6" descr="http://ddvr.ru/wp-content/uploads/2012/02/img228033_1-1_Osnovnoy_zak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733256"/>
            <a:ext cx="1451868" cy="1124744"/>
          </a:xfrm>
          <a:prstGeom prst="rect">
            <a:avLst/>
          </a:prstGeom>
          <a:noFill/>
        </p:spPr>
      </p:pic>
      <p:sp>
        <p:nvSpPr>
          <p:cNvPr id="1032" name="AutoShape 8" descr="data:image/jpeg;base64,/9j/4AAQSkZJRgABAQAAAQABAAD/2wCEAAkGBhEQDxUTEBQTFBUUFRcVFRYWFRQeFxUXFhUYGBgZFB0XHCYeGhkjGRgUHy8gJScpOCwwFR4xNTAqNSYsLCkBCQoKDgwOGg8PGi4kHyUqKS8vKjEsLDUsLSwsKSkpLC0pNSwpLDQpLiwtLCwsKSksLCwsLiktLCksKiwsLCkpLP/AABEIAKAAfAMBIgACEQEDEQH/xAAbAAABBQEBAAAAAAAAAAAAAAAGAAEEBQcDAv/EAD4QAAECAwMHCAkDBAMAAAAAAAEAAgMEERIhMQUGMkFRgZEzNVJhcYKxshMVFhciU6HB8HKS0RQjNEKz4fH/xAAaAQACAwEBAAAAAAAAAAAAAAAABAEDBQIG/8QALxEAAQMCBAYABAcBAAAAAAAAAQACAwQREhQhUQUTMTIzQWFxgZEGIzRCcqHwIv/aAAwDAQACEQMRAD8A2uNHDVVzeVyw0qwHrco2cU86G4WevwKD3OJNTeSmI4sQuUjUVJjNgjD14ekz9yXr09KHxQckAreQ1LZ16MfXh6UPil68PSh8UJiVdsXN0MjEKOS3dTnJNkYevD0ofFL14elD/cg5JTyGqM69GPrw9KHxS9eHpQ+KDgF79A7YjkN3RnJNkXevD0ofFL14elD4oOLaYpI5AU516MfXh6TP3Ly/OAtFatPYUIJI5AUGtej3JeXWRsCrYFZLkbKBZOlgwNHcf/Fqkq+rAUo4YTZacTy9oJQznVpjf5ShhE+dWkN/gUMJyDtWVWeRMpWTmgxBXqUVSsmcoO0eKuPRKs7lxZPx3xojRFc0Nc4ANDcA8gDBJuWaOLJgW6GltoAdvGBUeXbWYi/rf53FQZjTdrv/AI/OpJMcTUObfSwXTnFrAfirwMl3aMaHvNDvBSc6WZpRWnqbVx+gQ+VY5JyQYx+uwUF1XEdd1Nd+xWVM7KaMySGwUR4pXYWt1Uh+XmN5KFviH7N/lRznBMdJo6gxlPBSsp5vejaCKbK1NCaYEHAm+l+NVSLijq4atmOI3CJ2yxOwu0RIx7ZhrbLmGLYBe1oIvpW4YKLFgOZiFTNcQQQSCMCDQjsIRC6IXS0IuJJLTUnE/EcU30UAh4ueqhp0ydSuFVyXOPdb91r0if7YWQyXOPdC16R5MLPl7lv0/jCHM6dJu/ylDCJ86dIb/KUMJqDtWbWeRMpWTeUHaPFRVKybyg7R4q49EqzuCgQCPTxq9N//ACGv040UOaI9I6mFoqdKuImIpAOm/A0PKOH5vUGar6R1du2uxIRfqnfxCJfH9Snk4QfEa12BNPz6q7zfnhDudUiyGkgE4ElrwMbJtHDAi/Wh7su/Pzgu3pquq406wMOy+448cFXxGhzbCxx0suqaflEOHVFOWcrMLLLampBwIqReGtrQkk03VQvNQAwMpQkttEg3E1vp2G7cvbrIvthxGFkRCSMKOc4iyKbFHfELjU4nsGGFNg6krwrhwo24Yybe/mraup5pu7qvKv2f4kH9J8zlQq+Z/iQf0nzOW45Kxe1GTpk6lCq5LnHuha9I8mFkMlzj3QtekeTCz5e5b9P4whzOrTG/ylDCJ86tIb/AoYTUHas2s8iZScnvAiAnqUZOCrkoDY3UgZLe2K9wiQhac40No3FxcK0p1KJM5CjElzSyJW82TQ7mup4roXHaUmxCMCqhGGuxjqui5rhYqsdKxBix47jv4XaWyZFiG5pA1ucC1o7SfAVVs3KcQazxK8Rp57sSeKsu5cYWBeYWTJeHpkxHdpDdwF57arrDkZaKQ0Q7FdbXEU41BUUlOx5BqEYV1iGyr5nJ8WEKvY4NqQCabbq0wqFcN/xIP6XedyaHOm+18Qdc4HWOtKYmGlrWMFlrRQC+6+utRqpAaLkKMnTJ12q1VyXOPdC16R5MLIZLnHuha9I8mFnS9y36fxhDmdOk3f5ShhE+dOkN/lKGE1B2rNrPImSSSVyTSSSSQhJJJJCEkkkkISSSSQhJJJJShVklzj3QtekeTCyGS5x7oWvSPJhZ0vct6m8YQ5nVpjf5ShhE+dWkN/gUMJmHtWbWeRMkusOXe7Ra41wo004p40nEYKvY5o2kXfRBqoQ7BjF9rhLct9r2K4pJLpFl3spba5tcKjFWGRjXBpIuei5DSdbLmkukGA55oxpceoL2+RiggFjqnAUxpjh/0uHVELHYXPAO1xddCN5FwFwSXaNJxGCr2OaK0qaJoMu95oxrndg++CMxEWY8QtvfRHLdfDY3XJJdI0s9mm1zdlR4HBeoMnEfe1jiNoF26qjMw4MeMYd7iyOU++GxuuKddmyMUkgQ3EjEUwur2YLxGl3MNHtLT1oZUxPdga4E7XCDG8C5GiqJLnHuha9I8mFkMlzj3QtekeTCWl7lt0/jCHM6dJu/ylDCJ86dIb/KUMJqHtWbWeRWcHKziyHChkQzg55IoNe6qt4Npsv8Z9MaHRpRw2A/dUkGNAe1oitc0tFLTf8AYDC1dj+VU9uWoMKGGwg51BQVBF+N5PWvDcTo3ve1tPEcWO50669cS0aeUBpL3aW/2iqMmS5fFYBqIcTsDafdX5c2ahPAFKOIbUaxokV1H7quyfOQobXuLiIj6kmwTZJJNBqN5XXJ2XMfTvOqgDOJuC74oyqqJOdFGQY8Nt/jYe1zTOijbhc7uUHJERzZhowJNlw7AcewoifKViteSaNFA3VUm93bSgVQZqW/qBFtP20smlqlK7V0nctttMdDc40rabQgOaaVx13XJbiUFVXVDHxRlpLLG497KynfHAwte73uq6edFdELYpINQKVNkX0BArS7bxV3lKsGXpB+GyWioF9K3nZedqh5TnJeM3FwcAbJDTW/UV6lsuMdDsRwcKE0JDuGv7q+dtRPFC8QkBh/6ZbT5jdcMdGxzxj69DspmT4/9RApEoa1Y7+fvvXHN8kMe0mtmIWjqoBWm+pUX1rDgw7EC0Sam066hIxN1+q5esj5QgwodHOdaJq74TjQDV2JSfh9Rl5uXGQ1zm4W21+Jt6VrJmCRgLtQDc7qXk6ERFiExWvtE/CHVI+K6o1UF25VOXHEx3X4BoHVcKqVIzsCHEiPtP8AiJpVt1CbRw69qg5UjsfFLmEkECtRS8XXbgFo8JpZWcRxvabYLXtb0EvVStdBYHW6oZLnHuha9I8mFkMlzj3QtekeTC9RL3FW0/jCHM6tMb/KUMInzq0hv8ChhNQdqzazyJkkklek06SZScnOAitBa1wcQ0hwBxOIrrVM8hijdIBewvb5LtjcTg3dRkqIlnGQoboY9FDNt9k/C2uFxFy4zcjChRoZsCj3FpacAcQ4D8xXmofxJHJb8s6gkdPXX5J9/Dy39w9f2qFJEk5k1rnww2GyyCXPNkAUA0aDb9lVZTm4ZLmQ4bG0NLVKOqCQaUGFyaoeOCte1sTDudeg6ariai5ILnOVenSTL0Cz0k6ZOhCq5LnHuha9I8mFkMlzj3QtekeTCz5e5b9P4whzOnSbv8pQwifOnSbv8ChhNQdqzazyJkkklck06k5Nhl0ZlNTgTeMBioqcFU1EZlicwGxII+66Y4NcHH0ifLE4+E1rmhpvvtDC67AhU8tFiR5hhcakOrqAa0Gpp+XqCXE4kntJPimBWHR8DbTU5YLF9iMVt/qnZawySA+tNEWz876KySKtLqONdGouPXeoWWMl+k/uQgC7XT/YbRqqqAuJxJPaSfFK2aUqeJSVJ+HZKRzJIpLOHXTQj7q6XiDZQWubovKSSS9ePispJOmTqVCq5LnHuha9I8mFkElzj3W+K1+R5MLOl7lv03jCHs8JVxZaYKlt9NovBQK/L0Ftz3WDscCD9Vr0zLB4oUNz+ZcOIa0UslLBZcTUzZDdAntFLfMbxS9o5b5jeKLvd9D6ITe76H0QrMwdlTkW7oS9o5b5jeKXtFLfMbxRb7vofRT+7+H0QjMHZGRbuhH2jlvmN4pvaOW+Y3ii73fQ+il7vofRCMwdkZFu6EfaOW+Y3il7Ry3zG8UXe76H0Ql7vofRU5g7IyLd0I+0ct8xvFP7RS3zG8UW+76H0Ql7vofRRmDsjIt3Ql7RS3zG8V5dnHL/AOr7R1BoJJ7ALyi/3fQ+iF7h5gQwdEKMwdkZFu6E81pV8aYMVzaVN3U3UPvvWtyrKMAVfkzITIOAHBWwCXcbm6ea0NFg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hEQDxUTEBQTFBUUFRcVFRYWFRQeFxUXFhUYGBgZFB0XHCYeGhkjGRgUHy8gJScpOCwwFR4xNTAqNSYsLCkBCQoKDgwOGg8PGi4kHyUqKS8vKjEsLDUsLSwsKSkpLC0pNSwpLDQpLiwtLCwsKSksLCwsLiktLCksKiwsLCkpLP/AABEIAKAAfAMBIgACEQEDEQH/xAAbAAABBQEBAAAAAAAAAAAAAAAGAAEEBQcDAv/EAD4QAAECAwMHCAkDBAMAAAAAAAEAAgMEERIhMQUGMkFRgZEzNVJhcYKxshMVFhciU6HB8HKS0RQjNEKz4fH/xAAaAQACAwEBAAAAAAAAAAAAAAAABAEDBQIG/8QALxEAAQMCBAYABAcBAAAAAAAAAQACAwQREhQhUQUTMTIzQWFxgZEGIzRCcqHwIv/aAAwDAQACEQMRAD8A2uNHDVVzeVyw0qwHrco2cU86G4WevwKD3OJNTeSmI4sQuUjUVJjNgjD14ekz9yXr09KHxQckAreQ1LZ16MfXh6UPil68PSh8UJiVdsXN0MjEKOS3dTnJNkYevD0ofFL14elD/cg5JTyGqM69GPrw9KHxS9eHpQ+KDgF79A7YjkN3RnJNkXevD0ofFL14elD4oOLaYpI5AU516MfXh6TP3Ly/OAtFatPYUIJI5AUGtej3JeXWRsCrYFZLkbKBZOlgwNHcf/Fqkq+rAUo4YTZacTy9oJQznVpjf5ShhE+dWkN/gUMJyDtWVWeRMpWTmgxBXqUVSsmcoO0eKuPRKs7lxZPx3xojRFc0Nc4ANDcA8gDBJuWaOLJgW6GltoAdvGBUeXbWYi/rf53FQZjTdrv/AI/OpJMcTUObfSwXTnFrAfirwMl3aMaHvNDvBSc6WZpRWnqbVx+gQ+VY5JyQYx+uwUF1XEdd1Nd+xWVM7KaMySGwUR4pXYWt1Uh+XmN5KFviH7N/lRznBMdJo6gxlPBSsp5vejaCKbK1NCaYEHAm+l+NVSLijq4atmOI3CJ2yxOwu0RIx7ZhrbLmGLYBe1oIvpW4YKLFgOZiFTNcQQQSCMCDQjsIRC6IXS0IuJJLTUnE/EcU30UAh4ueqhp0ydSuFVyXOPdb91r0if7YWQyXOPdC16R5MLPl7lv0/jCHM6dJu/ylDCJ86dIb/KUMJqDtWbWeRMpWTeUHaPFRVKybyg7R4q49EqzuCgQCPTxq9N//ACGv040UOaI9I6mFoqdKuImIpAOm/A0PKOH5vUGar6R1du2uxIRfqnfxCJfH9Snk4QfEa12BNPz6q7zfnhDudUiyGkgE4ElrwMbJtHDAi/Wh7su/Pzgu3pquq406wMOy+448cFXxGhzbCxx0suqaflEOHVFOWcrMLLLampBwIqReGtrQkk03VQvNQAwMpQkttEg3E1vp2G7cvbrIvthxGFkRCSMKOc4iyKbFHfELjU4nsGGFNg6krwrhwo24Yybe/mraup5pu7qvKv2f4kH9J8zlQq+Z/iQf0nzOW45Kxe1GTpk6lCq5LnHuha9I8mFkMlzj3QtekeTCz5e5b9P4whzOrTG/ylDCJ86tIb/AoYTUHas2s8iZScnvAiAnqUZOCrkoDY3UgZLe2K9wiQhac40No3FxcK0p1KJM5CjElzSyJW82TQ7mup4roXHaUmxCMCqhGGuxjqui5rhYqsdKxBix47jv4XaWyZFiG5pA1ucC1o7SfAVVs3KcQazxK8Rp57sSeKsu5cYWBeYWTJeHpkxHdpDdwF57arrDkZaKQ0Q7FdbXEU41BUUlOx5BqEYV1iGyr5nJ8WEKvY4NqQCabbq0wqFcN/xIP6XedyaHOm+18Qdc4HWOtKYmGlrWMFlrRQC+6+utRqpAaLkKMnTJ12q1VyXOPdC16R5MLIZLnHuha9I8mFnS9y36fxhDmdOk3f5ShhE+dOkN/lKGE1B2rNrPImSSSVyTSSSSQhJJJJCEkkkkISSSSQhJJJJShVklzj3QtekeTCyGS5x7oWvSPJhZ0vct6m8YQ5nVpjf5ShhE+dWkN/gUMJmHtWbWeRMkusOXe7Ra41wo004p40nEYKvY5o2kXfRBqoQ7BjF9rhLct9r2K4pJLpFl3spba5tcKjFWGRjXBpIuei5DSdbLmkukGA55oxpceoL2+RiggFjqnAUxpjh/0uHVELHYXPAO1xddCN5FwFwSXaNJxGCr2OaK0qaJoMu95oxrndg++CMxEWY8QtvfRHLdfDY3XJJdI0s9mm1zdlR4HBeoMnEfe1jiNoF26qjMw4MeMYd7iyOU++GxuuKddmyMUkgQ3EjEUwur2YLxGl3MNHtLT1oZUxPdga4E7XCDG8C5GiqJLnHuha9I8mFkMlzj3QtekeTCWl7lt0/jCHM6dJu/ylDCJ86dIb/KUMJqHtWbWeRWcHKziyHChkQzg55IoNe6qt4Npsv8Z9MaHRpRw2A/dUkGNAe1oitc0tFLTf8AYDC1dj+VU9uWoMKGGwg51BQVBF+N5PWvDcTo3ve1tPEcWO50669cS0aeUBpL3aW/2iqMmS5fFYBqIcTsDafdX5c2ahPAFKOIbUaxokV1H7quyfOQobXuLiIj6kmwTZJJNBqN5XXJ2XMfTvOqgDOJuC74oyqqJOdFGQY8Nt/jYe1zTOijbhc7uUHJERzZhowJNlw7AcewoifKViteSaNFA3VUm93bSgVQZqW/qBFtP20smlqlK7V0nctttMdDc40rabQgOaaVx13XJbiUFVXVDHxRlpLLG497KynfHAwte73uq6edFdELYpINQKVNkX0BArS7bxV3lKsGXpB+GyWioF9K3nZedqh5TnJeM3FwcAbJDTW/UV6lsuMdDsRwcKE0JDuGv7q+dtRPFC8QkBh/6ZbT5jdcMdGxzxj69DspmT4/9RApEoa1Y7+fvvXHN8kMe0mtmIWjqoBWm+pUX1rDgw7EC0Sam066hIxN1+q5esj5QgwodHOdaJq74TjQDV2JSfh9Rl5uXGQ1zm4W21+Jt6VrJmCRgLtQDc7qXk6ERFiExWvtE/CHVI+K6o1UF25VOXHEx3X4BoHVcKqVIzsCHEiPtP8AiJpVt1CbRw69qg5UjsfFLmEkECtRS8XXbgFo8JpZWcRxvabYLXtb0EvVStdBYHW6oZLnHuha9I8mFkMlzj3QtekeTC9RL3FW0/jCHM6tMb/KUMInzq0hv8ChhNQdqzazyJkkklek06SZScnOAitBa1wcQ0hwBxOIrrVM8hijdIBewvb5LtjcTg3dRkqIlnGQoboY9FDNt9k/C2uFxFy4zcjChRoZsCj3FpacAcQ4D8xXmofxJHJb8s6gkdPXX5J9/Dy39w9f2qFJEk5k1rnww2GyyCXPNkAUA0aDb9lVZTm4ZLmQ4bG0NLVKOqCQaUGFyaoeOCte1sTDudeg6ariai5ILnOVenSTL0Cz0k6ZOhCq5LnHuha9I8mFkMlzj3QtekeTCz5e5b9P4whzOnSbv8pQwifOnSbv8ChhNQdqzazyJkkklck06k5Nhl0ZlNTgTeMBioqcFU1EZlicwGxII+66Y4NcHH0ifLE4+E1rmhpvvtDC67AhU8tFiR5hhcakOrqAa0Gpp+XqCXE4kntJPimBWHR8DbTU5YLF9iMVt/qnZawySA+tNEWz876KySKtLqONdGouPXeoWWMl+k/uQgC7XT/YbRqqqAuJxJPaSfFK2aUqeJSVJ+HZKRzJIpLOHXTQj7q6XiDZQWubovKSSS9ePispJOmTqVCq5LnHuha9I8mFkElzj3W+K1+R5MLOl7lv03jCHs8JVxZaYKlt9NovBQK/L0Ftz3WDscCD9Vr0zLB4oUNz+ZcOIa0UslLBZcTUzZDdAntFLfMbxS9o5b5jeKLvd9D6ITe76H0QrMwdlTkW7oS9o5b5jeKXtFLfMbxRb7vofRT+7+H0QjMHZGRbuhH2jlvmN4pvaOW+Y3ii73fQ+il7vofRCMwdkZFu6EfaOW+Y3il7Ry3zG8UXe76H0Ql7vofRU5g7IyLd0I+0ct8xvFP7RS3zG8UW+76H0Ql7vofRRmDsjIt3Ql7RS3zG8V5dnHL/AOr7R1BoJJ7ALyi/3fQ+iF7h5gQwdEKMwdkZFu6E81pV8aYMVzaVN3U3UPvvWtyrKMAVfkzITIOAHBWwCXcbm6ea0NFg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     </a:t>
            </a:r>
            <a:r>
              <a:rPr lang="ru-RU" dirty="0"/>
              <a:t>На предварительном этапе аудиторской проверки, когда со­ставляется план ее проведения, прежде всего необходимо оценить уровень существенности дебиторской задолженности. На многих </a:t>
            </a:r>
            <a:r>
              <a:rPr lang="ru-RU" dirty="0" smtClean="0"/>
              <a:t>организациях  </a:t>
            </a:r>
            <a:r>
              <a:rPr lang="ru-RU" dirty="0"/>
              <a:t>дебиторская задолженность занимает весьма су­щественную долю в общей стоимости активов. Когда возникает вопрос об аудите дебиторской задолженности, тщательность про­верки в большой мере зависит, во-первых, от того, каков удельный вес дебиторской задолженности в общих активах организации; во-вторых, от соотношения двух видов дебиторской задолженно­сти, представленной в отчетности (дебиторская задолженность, срок наступления которой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наступает </a:t>
            </a:r>
            <a:r>
              <a:rPr lang="ru-RU" dirty="0"/>
              <a:t>в течение 12 месяцев и по­сле 12 месяцев)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653136"/>
            <a:ext cx="1236935" cy="1705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17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512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      </a:t>
            </a:r>
            <a:r>
              <a:rPr lang="ru-RU" sz="2000" dirty="0"/>
              <a:t>Это две строки баланса, и соотношение этих видов задолженности имеет чрезвычайно важное значение для того, чтобы понять, насколько она достоверна, без проведения каких-либо дополнительных аналитических и других аудиторских процедур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/>
              <a:t>Высокий удельный вес дебиторской задолженности, срок погашения которой наступит более чем через 12 месяцев, свидетельствует о том, что она практически не является источ­ником поступления средств в ближайший хозяйственный год, в рамках которого в аудиторском заключении формулируется мнение о возможности реализации принципа непрерывности дея­тельности предприятия.</a:t>
            </a:r>
          </a:p>
          <a:p>
            <a:pPr marL="0" indent="0">
              <a:buNone/>
            </a:pPr>
            <a:r>
              <a:rPr lang="ru-RU" sz="2800" dirty="0"/>
              <a:t>Если дебиторская задолженность имеет существенный удель­ный вес уже на стадии проведения аудита по существу, необхо­димо воспользоваться такими аналитическими процедурами, как детализация и сравнение.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2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7" y="332656"/>
            <a:ext cx="8581751" cy="11521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/>
              <a:t>С позиций детализации весьма важно, чтобы в отчетности или в аудиторских документах было четко представлено соотношение дебиторской задолженности по при­чинам происхождения. </a:t>
            </a:r>
            <a:endParaRPr lang="ru-RU" sz="22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484784"/>
            <a:ext cx="8448079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В </a:t>
            </a:r>
            <a:r>
              <a:rPr lang="ru-RU" dirty="0"/>
              <a:t>этом плане выделяется дебиторская за­долженность, которая возникает в связи с предоставленной кли­ентам отсрочкой платежей. Эта группа дебиторской задолженно­сти должна быть проанализирована с учетом изменения объемов продаж, как и та дебиторская задолженность, которая возникает в связи с предварительной оплатой услуг или поставки материалов, которые должны быть оказаны в процессе производства. В этом случае необходимо видеть взаимосвязь показателей с изменения­ми запасов и той доли </a:t>
            </a:r>
            <a:r>
              <a:rPr lang="ru-RU" dirty="0" err="1"/>
              <a:t>трансакционных</a:t>
            </a:r>
            <a:r>
              <a:rPr lang="ru-RU" dirty="0"/>
              <a:t> издержек, которые свя­заны с исполнением работ, необходимых для выпуска готовой продукции силами третьих лиц.</a:t>
            </a: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653136"/>
            <a:ext cx="1236935" cy="1705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7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04664"/>
            <a:ext cx="8448079" cy="6120680"/>
          </a:xfrm>
        </p:spPr>
        <p:txBody>
          <a:bodyPr>
            <a:normAutofit/>
          </a:bodyPr>
          <a:lstStyle/>
          <a:p>
            <a:pPr lvl="0"/>
            <a:r>
              <a:rPr lang="ru-RU" sz="2400" b="1" dirty="0"/>
              <a:t>2. Процедуры проверки на существенность</a:t>
            </a:r>
            <a:endParaRPr lang="ru-RU" sz="2400" dirty="0"/>
          </a:p>
          <a:p>
            <a:pPr algn="just"/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Детализация </a:t>
            </a:r>
            <a:r>
              <a:rPr lang="ru-RU" sz="2400" dirty="0"/>
              <a:t>задолженности по происхождению позволяет обеспечить следующий этап аналитических процедур, ориенти­рованных на сравнение взаимоувязанных показателей: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первом случае — темпы роста дебиторской задолженности и темпы объ­ема продаж,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во </a:t>
            </a:r>
            <a:r>
              <a:rPr lang="ru-RU" sz="2400" dirty="0"/>
              <a:t>втором — темпы изменения запасов и кредитор­ской задолженности, также темпы роста объема продаж с учетом общей потребности в финансовых ресурсах и изменение деби­торской задолженности.</a:t>
            </a:r>
          </a:p>
          <a:p>
            <a:pPr marL="0" lvl="0" indent="0">
              <a:buNone/>
            </a:pPr>
            <a:endParaRPr lang="ru-RU" sz="2400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797152"/>
            <a:ext cx="1236935" cy="1561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56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Выделяя </a:t>
            </a:r>
            <a:r>
              <a:rPr lang="ru-RU" dirty="0"/>
              <a:t>основную часть дебиторской задолженности, которая, как правило, больше всего касается взаимоотношений с клиентами, необходимо провести детализацию дебиторской задолженности по срокам ее погашения. Это будет важнейшим аудиторским доказательством для оценки платежеспособности </a:t>
            </a:r>
            <a:r>
              <a:rPr lang="ru-RU" dirty="0" smtClean="0"/>
              <a:t>организации в </a:t>
            </a:r>
            <a:r>
              <a:rPr lang="ru-RU" dirty="0"/>
              <a:t>текущем периоде и в течение всего финансового года. При детализации дебиторской задолженности прежде всего выделяется та задолженность, срок поступления которой еще не наступил, — это плановая дебиторская задолженность, </a:t>
            </a:r>
            <a:r>
              <a:rPr lang="ru-RU" dirty="0" smtClean="0"/>
              <a:t>возникающая </a:t>
            </a:r>
            <a:r>
              <a:rPr lang="ru-RU" dirty="0"/>
              <a:t>в соответствии с заключенными договорами; и затем </a:t>
            </a:r>
            <a:r>
              <a:rPr lang="ru-RU" dirty="0" smtClean="0"/>
              <a:t>просроченная </a:t>
            </a:r>
            <a:r>
              <a:rPr lang="ru-RU" dirty="0"/>
              <a:t>дебиторская задолженность с определением ее </a:t>
            </a:r>
            <a:r>
              <a:rPr lang="ru-RU" dirty="0" smtClean="0"/>
              <a:t>концентрации</a:t>
            </a:r>
            <a:r>
              <a:rPr lang="ru-RU" dirty="0"/>
              <a:t>. То есть необходимо не просто показать уровень </a:t>
            </a:r>
            <a:r>
              <a:rPr lang="ru-RU" dirty="0" smtClean="0"/>
              <a:t>просроченной </a:t>
            </a:r>
            <a:r>
              <a:rPr lang="ru-RU" dirty="0"/>
              <a:t>дебиторской задолженности, но выделить основных дебиторов, показать их удельный вес в общей дебиторской за­долженности, чтобы понять степень риска неполучения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14972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04664"/>
            <a:ext cx="8448079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    Если </a:t>
            </a:r>
            <a:r>
              <a:rPr lang="ru-RU" sz="2400" dirty="0"/>
              <a:t>в ходе проверки выявляется существенная просрочен­ная дебиторская задолженность, аудитору необходимо запросить дополнительные материалы у руководства </a:t>
            </a:r>
            <a:r>
              <a:rPr lang="ru-RU" sz="2400" dirty="0" err="1"/>
              <a:t>аудируемого</a:t>
            </a:r>
            <a:r>
              <a:rPr lang="ru-RU" sz="2400" dirty="0"/>
              <a:t> объекта, а если потребуется — то и у контрагентов, чтобы подтвердить достоверность наличия такой задолженности и оценить возмож­ность ее погашения.</a:t>
            </a:r>
          </a:p>
          <a:p>
            <a:pPr marL="0" indent="0">
              <a:buNone/>
            </a:pPr>
            <a:r>
              <a:rPr lang="ru-RU" sz="2400" dirty="0" smtClean="0"/>
              <a:t>    Проверяя </a:t>
            </a:r>
            <a:r>
              <a:rPr lang="ru-RU" sz="2400" dirty="0"/>
              <a:t>дебиторскую задолженность, очень важно выделить ту ее часть, что формируется сознательно (т.е. которую форми­рует само </a:t>
            </a:r>
            <a:r>
              <a:rPr lang="ru-RU" sz="2400" dirty="0" err="1"/>
              <a:t>аудируемое</a:t>
            </a:r>
            <a:r>
              <a:rPr lang="ru-RU" sz="2400" dirty="0"/>
              <a:t> предприятие), и ту, что связана с непла­тежеспособностью клиента, даже с временной. Для этого, как правило, тестируют специалистов, которые занимаются вопро­сами сбыта, и определяют целесообразность дебиторской задол­женности. Одновременно, чтобы сформировать мнение о плате­жеспособности предприятия и соблюдении непрерывности функ­ционирования, необходимо запросить у руководства </a:t>
            </a:r>
            <a:r>
              <a:rPr lang="ru-RU" sz="2400" dirty="0" err="1"/>
              <a:t>аудируемого</a:t>
            </a:r>
            <a:r>
              <a:rPr lang="ru-RU" sz="2400" dirty="0"/>
              <a:t> объекта, какие меры принимаются для получения и снижения этой дебиторской задолженности. Это может быть получено в связи с запросом дополнительной информации, анкетированием отдель­ных специалистов и проведением собеседования с руководством.</a:t>
            </a:r>
          </a:p>
          <a:p>
            <a:pPr lvl="0"/>
            <a:endParaRPr lang="ru-RU" sz="2400" dirty="0">
              <a:latin typeface="Arial Narrow" pitchFamily="34" charset="0"/>
            </a:endParaRPr>
          </a:p>
        </p:txBody>
      </p:sp>
      <p:pic>
        <p:nvPicPr>
          <p:cNvPr id="4" name="Picture 2" descr="http://shgpi.edu.ru/biblioteka/site/Studentam/vkr/pic/pi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797152"/>
            <a:ext cx="1236935" cy="1561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79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1528</TotalTime>
  <Words>1690</Words>
  <Application>Microsoft Office PowerPoint</Application>
  <PresentationFormat>Экран (4:3)</PresentationFormat>
  <Paragraphs>227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SimSun</vt:lpstr>
      <vt:lpstr>Arial</vt:lpstr>
      <vt:lpstr>Arial Narrow</vt:lpstr>
      <vt:lpstr>Calibri</vt:lpstr>
      <vt:lpstr>Comic Sans MS</vt:lpstr>
      <vt:lpstr>Constantia</vt:lpstr>
      <vt:lpstr>Wingdings</vt:lpstr>
      <vt:lpstr>Wingdings 2</vt:lpstr>
      <vt:lpstr>Поток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      Это две строки баланса, и соотношение этих видов задолженности имеет чрезвычайно важное значение для того, чтобы понять, насколько она достоверна, без проведения каких-либо дополнительных аналитических и других аудиторских процедур</vt:lpstr>
      <vt:lpstr>С позиций детализации весьма важно, чтобы в отчетности или в аудиторских документах было четко представлено соотношение дебиторской задолженности по при­чинам происхождения.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Процедура проверки состояния дебиторской задолженности и ее списания пересекается с проверкой правильности образо­вания и использования резервов по сомнительным долгам. </vt:lpstr>
      <vt:lpstr>Презентация PowerPoint</vt:lpstr>
      <vt:lpstr>Презентация PowerPoint</vt:lpstr>
      <vt:lpstr>Презентация PowerPoint</vt:lpstr>
      <vt:lpstr>Вопросы для самопроверки:</vt:lpstr>
      <vt:lpstr>Список   литературы:</vt:lpstr>
      <vt:lpstr>Презентация PowerPoint</vt:lpstr>
    </vt:vector>
  </TitlesOfParts>
  <Company>Blackshine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Asem</dc:creator>
  <cp:lastModifiedBy>Бакыт</cp:lastModifiedBy>
  <cp:revision>54</cp:revision>
  <dcterms:created xsi:type="dcterms:W3CDTF">2013-06-06T15:34:06Z</dcterms:created>
  <dcterms:modified xsi:type="dcterms:W3CDTF">2023-10-16T15:54:26Z</dcterms:modified>
</cp:coreProperties>
</file>